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0" r:id="rId1"/>
  </p:sldMasterIdLst>
  <p:notesMasterIdLst>
    <p:notesMasterId r:id="rId2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72" r:id="rId10"/>
    <p:sldId id="265" r:id="rId11"/>
    <p:sldId id="273" r:id="rId12"/>
    <p:sldId id="274" r:id="rId13"/>
    <p:sldId id="275" r:id="rId14"/>
    <p:sldId id="266" r:id="rId15"/>
    <p:sldId id="276" r:id="rId16"/>
    <p:sldId id="267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0C7911D-8927-47F3-A52E-94EF844E89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820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dobe Arabic"/>
        <a:ea typeface="Adobe Arabic"/>
        <a:cs typeface="Adobe Arabic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2287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00595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3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cefdbaf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5cefdbaf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cefdbaf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1" name="Google Shape;131;g35cefdbaf36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10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d434603e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5d434603e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c68b0aea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5c68b0aea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d434603e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d434603e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d434603e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d434603e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d434603e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d434603e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d434603e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d434603e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d434603e8_0_1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d434603e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6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F7F7F7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6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7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8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10" Type="http://schemas.openxmlformats.org/officeDocument/2006/relationships/image" Target="../media/image31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2.png"  /><Relationship Id="rId4" Type="http://schemas.openxmlformats.org/officeDocument/2006/relationships/image" Target="../media/image25.png"  /><Relationship Id="rId5" Type="http://schemas.openxmlformats.org/officeDocument/2006/relationships/image" Target="../media/image3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10" Type="http://schemas.openxmlformats.org/officeDocument/2006/relationships/image" Target="../media/image39.jpeg"  /><Relationship Id="rId11" Type="http://schemas.openxmlformats.org/officeDocument/2006/relationships/image" Target="../media/image40.png"  /><Relationship Id="rId12" Type="http://schemas.openxmlformats.org/officeDocument/2006/relationships/image" Target="../media/image41.png"  /><Relationship Id="rId13" Type="http://schemas.openxmlformats.org/officeDocument/2006/relationships/image" Target="../media/image42.png"  /><Relationship Id="rId14" Type="http://schemas.openxmlformats.org/officeDocument/2006/relationships/image" Target="../media/image43.png"  /><Relationship Id="rId15" Type="http://schemas.openxmlformats.org/officeDocument/2006/relationships/image" Target="../media/image34.png"  /><Relationship Id="rId16" Type="http://schemas.openxmlformats.org/officeDocument/2006/relationships/image" Target="../media/image34.png"  /><Relationship Id="rId17" Type="http://schemas.openxmlformats.org/officeDocument/2006/relationships/image" Target="../media/image34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4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44.png"  /><Relationship Id="rId8" Type="http://schemas.openxmlformats.org/officeDocument/2006/relationships/hyperlink" Target="https://github.com/patrick005/ProjectSecond/blob/observer/reference/database.md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/>
          <p:nvPr/>
        </p:nvSpPr>
        <p:spPr>
          <a:xfrm flipH="1">
            <a:off x="9351010" y="0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3175" y="0"/>
            <a:ext cx="9700459" cy="6858001"/>
          </a:xfrm>
          <a:custGeom>
            <a:avLst/>
            <a:gdLst/>
            <a:ahLst/>
            <a:cxnLst/>
            <a:rect l="l" t="t" r="r" b="b"/>
            <a:pathLst>
              <a:path w="9700459" h="6858001" extrusionOk="0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19325" y="4870872"/>
            <a:ext cx="6975000" cy="13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조장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김준형</a:t>
            </a:r>
            <a:endParaRPr lang="ko-KR" altLang="en-US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r">
              <a:spcBef>
                <a:spcPts val="0"/>
              </a:spcBef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조원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오현준</a:t>
            </a:r>
            <a:endParaRPr lang="ko-KR" altLang="en-US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r">
              <a:spcBef>
                <a:spcPts val="0"/>
              </a:spcBef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조원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정도영</a:t>
            </a:r>
            <a:endParaRPr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0"/>
          </p:nvPr>
        </p:nvSpPr>
        <p:spPr>
          <a:xfrm>
            <a:off x="1848680" y="555413"/>
            <a:ext cx="6975000" cy="3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4800" b="1" i="0" u="none" strike="noStrike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식물 생육 변화 사진 분석 </a:t>
            </a:r>
            <a:br>
              <a:rPr xmlns:mc="http://schemas.openxmlformats.org/markup-compatibility/2006" xmlns:hp="http://schemas.haansoft.com/office/presentation/8.0" sz="4800" b="1" i="0" u="none" strike="noStrike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</a:br>
            <a:endParaRPr sz="4800"/>
          </a:p>
        </p:txBody>
      </p:sp>
      <p:sp>
        <p:nvSpPr>
          <p:cNvPr id="38" name="Google Shape;38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PhotoService.java</a:t>
            </a:r>
            <a:endParaRPr lang="ko-KR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4504" y="1617147"/>
            <a:ext cx="4034343" cy="471345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37100" y="1599399"/>
            <a:ext cx="5116871" cy="46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730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app.py</a:t>
            </a:r>
            <a:endParaRPr lang="ko-KR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445" y="1488266"/>
            <a:ext cx="5811060" cy="5106112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2763" y="1623136"/>
            <a:ext cx="5667692" cy="48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9555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Yolo </a:t>
            </a:r>
            <a:r>
              <a:rPr lang="ko-KR" altLang="en-US"/>
              <a:t>코드</a:t>
            </a:r>
            <a:br>
              <a:rPr lang="ko-KR" altLang="en-US"/>
            </a:br>
            <a:r>
              <a:rPr lang="en-US" altLang="ko-KR"/>
              <a:t>testing.py</a:t>
            </a:r>
            <a:r>
              <a:rPr lang="ko-KR" altLang="en-US"/>
              <a:t>과 yaml_1.py과</a:t>
            </a:r>
            <a:r>
              <a:rPr lang="en-US" altLang="ko-KR"/>
              <a:t> data.yaml</a:t>
            </a: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0678" y="1916509"/>
            <a:ext cx="3734189" cy="4815139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0886" y="1885561"/>
            <a:ext cx="3552747" cy="4904403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73869" y="2653053"/>
            <a:ext cx="3705742" cy="2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803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0"/>
          </p:nvPr>
        </p:nvSpPr>
        <p:spPr>
          <a:xfrm>
            <a:off x="1093593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entury Gothic"/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스마트팜 </a:t>
            </a:r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+</a:t>
            </a:r>
            <a:r>
              <a:rPr lang="ko-KR" altLang="en-US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Yolo11</a:t>
            </a:r>
            <a:endParaRPr lang="en-US" altLang="ko-KR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8" name="Google Shape;138;p14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" name="Google Shape;141;p14" title="structurizr-Container-001.png"/>
          <p:cNvPicPr/>
          <p:nvPr/>
        </p:nvPicPr>
        <p:blipFill rotWithShape="1">
          <a:blip r:embed="rId4">
            <a:alphaModFix/>
          </a:blip>
          <a:srcRect l="66050" t="45880" r="27930" b="49170"/>
          <a:stretch>
            <a:fillRect/>
          </a:stretch>
        </p:blipFill>
        <p:spPr>
          <a:xfrm>
            <a:off x="6805055" y="3327250"/>
            <a:ext cx="514575" cy="3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8603" y="2864612"/>
            <a:ext cx="3177380" cy="3204193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75774" y="3123937"/>
            <a:ext cx="2709521" cy="2788286"/>
          </a:xfrm>
          <a:prstGeom prst="rect">
            <a:avLst/>
          </a:prstGeom>
        </p:spPr>
      </p:pic>
      <p:sp>
        <p:nvSpPr>
          <p:cNvPr id="144" name="타원 143"/>
          <p:cNvSpPr/>
          <p:nvPr/>
        </p:nvSpPr>
        <p:spPr>
          <a:xfrm>
            <a:off x="2023268" y="3355181"/>
            <a:ext cx="412749" cy="3889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cxnSp>
        <p:nvCxnSpPr>
          <p:cNvPr id="145" name="화살표 144"/>
          <p:cNvCxnSpPr/>
          <p:nvPr/>
        </p:nvCxnSpPr>
        <p:spPr>
          <a:xfrm rot="10800000" flipV="1">
            <a:off x="2612788" y="2868614"/>
            <a:ext cx="1000126" cy="507997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가로 글상자 145"/>
          <p:cNvSpPr txBox="1"/>
          <p:nvPr/>
        </p:nvSpPr>
        <p:spPr>
          <a:xfrm>
            <a:off x="2154077" y="2421745"/>
            <a:ext cx="1942625" cy="36480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800" b="1">
                <a:solidFill>
                  <a:srgbClr val="ff0000"/>
                </a:solidFill>
              </a:rPr>
              <a:t>카메라 설치 구역</a:t>
            </a:r>
            <a:endParaRPr lang="ko-KR" altLang="en-US" sz="1800" b="1">
              <a:solidFill>
                <a:srgbClr val="ff0000"/>
              </a:solidFill>
            </a:endParaRP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56689" y="1764507"/>
            <a:ext cx="2171521" cy="162864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90769" y="3963400"/>
            <a:ext cx="2129897" cy="1597423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469849" y="3554028"/>
            <a:ext cx="5777714" cy="15298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59537" y="5680737"/>
            <a:ext cx="5829301" cy="1390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entury Gothic"/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Adobe Arabic"/>
              <a:cs typeface="Adobe Arabic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entury Gothic"/>
              <a:buNone/>
              <a:defRPr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pPr lvl="0">
              <a:defRPr/>
            </a:pPr>
            <a:endParaRPr lang="ko-KR" altLang="en-US">
              <a:latin typeface="Adobe Arabic"/>
              <a:cs typeface="Adobe Arabic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0"/>
          </p:nvPr>
        </p:nvSpPr>
        <p:spPr>
          <a:xfrm>
            <a:off x="1093593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entury Gothic"/>
              <a:buNone/>
              <a:defRPr/>
            </a:pPr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ERD</a:t>
            </a:r>
            <a:endParaRPr lang="en-US" altLang="ko-KR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8" name="Google Shape;138;p14">
            <a:hlinkClick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" name="Google Shape;141;p14" title="structurizr-Container-001.png"/>
          <p:cNvPicPr/>
          <p:nvPr/>
        </p:nvPicPr>
        <p:blipFill rotWithShape="1">
          <a:blip r:embed="rId4">
            <a:alphaModFix/>
          </a:blip>
          <a:srcRect l="66050" t="45880" r="27930" b="49170"/>
          <a:stretch>
            <a:fillRect/>
          </a:stretch>
        </p:blipFill>
        <p:spPr>
          <a:xfrm>
            <a:off x="6805055" y="3327250"/>
            <a:ext cx="514575" cy="3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2537" y="3006954"/>
            <a:ext cx="10226926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45843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아키텍처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5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88;p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20481430">
            <a:off x="4574959" y="4324724"/>
            <a:ext cx="1106993" cy="8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89;p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9718103" y="2445796"/>
            <a:ext cx="754722" cy="82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92;p8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 rot="10828096">
            <a:off x="6380921" y="5634698"/>
            <a:ext cx="953243" cy="76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95;p8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 rot="1600255">
            <a:off x="4165564" y="5129856"/>
            <a:ext cx="1121831" cy="106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74497" y="5683223"/>
            <a:ext cx="961463" cy="645654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84480" y="4668610"/>
            <a:ext cx="1723803" cy="965330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002322" y="2397188"/>
            <a:ext cx="1521779" cy="852196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353870" y="5553715"/>
            <a:ext cx="763725" cy="857389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153649" y="4758904"/>
            <a:ext cx="1013754" cy="911095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343054" y="5566779"/>
            <a:ext cx="801850" cy="801850"/>
          </a:xfrm>
          <a:prstGeom prst="rect">
            <a:avLst/>
          </a:prstGeom>
        </p:spPr>
      </p:pic>
      <p:sp>
        <p:nvSpPr>
          <p:cNvPr id="167" name="가로 글상자 166"/>
          <p:cNvSpPr txBox="1"/>
          <p:nvPr/>
        </p:nvSpPr>
        <p:spPr>
          <a:xfrm rot="21588036">
            <a:off x="4681984" y="5229030"/>
            <a:ext cx="697540" cy="29939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/>
              <a:t>JSON</a:t>
            </a:r>
            <a:endParaRPr lang="en-US" altLang="ko-KR"/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944676" y="4142103"/>
            <a:ext cx="1428750" cy="800100"/>
          </a:xfrm>
          <a:prstGeom prst="rect">
            <a:avLst/>
          </a:prstGeom>
        </p:spPr>
      </p:pic>
      <p:pic>
        <p:nvPicPr>
          <p:cNvPr id="169" name="Google Shape;88;p8"/>
          <p:cNvPicPr/>
          <p:nvPr/>
        </p:nvPicPr>
        <p:blipFill rotWithShape="1">
          <a:blip r:embed="rId15">
            <a:alphaModFix/>
          </a:blip>
          <a:stretch>
            <a:fillRect/>
          </a:stretch>
        </p:blipFill>
        <p:spPr>
          <a:xfrm rot="19041972">
            <a:off x="6632691" y="3288099"/>
            <a:ext cx="1106993" cy="8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92;p8"/>
          <p:cNvPicPr/>
          <p:nvPr/>
        </p:nvPicPr>
        <p:blipFill rotWithShape="1">
          <a:blip r:embed="rId16">
            <a:alphaModFix/>
          </a:blip>
          <a:stretch>
            <a:fillRect/>
          </a:stretch>
        </p:blipFill>
        <p:spPr>
          <a:xfrm rot="10828096">
            <a:off x="8799352" y="2541933"/>
            <a:ext cx="682380" cy="60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92;p8"/>
          <p:cNvPicPr/>
          <p:nvPr/>
        </p:nvPicPr>
        <p:blipFill rotWithShape="1">
          <a:blip r:embed="rId17">
            <a:alphaModFix/>
          </a:blip>
          <a:stretch>
            <a:fillRect/>
          </a:stretch>
        </p:blipFill>
        <p:spPr>
          <a:xfrm rot="9010668">
            <a:off x="3607355" y="2987937"/>
            <a:ext cx="2941271" cy="1221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가로 글상자 171"/>
          <p:cNvSpPr txBox="1"/>
          <p:nvPr/>
        </p:nvSpPr>
        <p:spPr>
          <a:xfrm>
            <a:off x="4892992" y="4200757"/>
            <a:ext cx="732473" cy="29667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/>
              <a:t>CRUD</a:t>
            </a:r>
            <a:endParaRPr lang="en-US" altLang="ko-KR"/>
          </a:p>
        </p:txBody>
      </p:sp>
      <p:sp>
        <p:nvSpPr>
          <p:cNvPr id="173" name="가로 글상자 172"/>
          <p:cNvSpPr txBox="1"/>
          <p:nvPr/>
        </p:nvSpPr>
        <p:spPr>
          <a:xfrm>
            <a:off x="4562865" y="2962709"/>
            <a:ext cx="586350" cy="29375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/>
              <a:t>Data</a:t>
            </a:r>
            <a:endParaRPr lang="en-US" altLang="ko-K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6B6B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3614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4">
            <a:alphaModFix/>
          </a:blip>
          <a:srcRect l="35641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5">
            <a:alphaModFix/>
          </a:blip>
          <a:srcRect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6">
            <a:alphaModFix/>
          </a:blip>
          <a:srcRect b="23318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6B6B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3551850" y="2191500"/>
            <a:ext cx="55224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</a:pPr>
            <a:r>
              <a:rPr lang="ko-KR" sz="12800" b="1" dirty="0" err="1"/>
              <a:t>Q</a:t>
            </a:r>
            <a:r>
              <a:rPr lang="ko-KR" sz="12800" b="1" dirty="0"/>
              <a:t> &amp; </a:t>
            </a:r>
            <a:r>
              <a:rPr lang="ko-KR" sz="12800" b="1" dirty="0" err="1"/>
              <a:t>A</a:t>
            </a:r>
            <a:endParaRPr sz="12800" b="1" i="0" dirty="0">
              <a:solidFill>
                <a:schemeClr val="dk2"/>
              </a:solidFill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5" name="Google Shape;205;p19">
            <a:hlinkClick r:id="" action="ppaction://noaction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6" name="Google Shape;206;p19"/>
          <p:cNvGrpSpPr/>
          <p:nvPr/>
        </p:nvGrpSpPr>
        <p:grpSpPr>
          <a:xfrm>
            <a:off x="170250" y="245375"/>
            <a:ext cx="5267325" cy="6547725"/>
            <a:chOff x="170250" y="245375"/>
            <a:chExt cx="5267325" cy="6547725"/>
          </a:xfrm>
        </p:grpSpPr>
        <p:pic>
          <p:nvPicPr>
            <p:cNvPr id="207" name="Google Shape;207;p19"/>
            <p:cNvPicPr preferRelativeResize="0"/>
            <p:nvPr/>
          </p:nvPicPr>
          <p:blipFill rotWithShape="1">
            <a:blip r:embed="rId7">
              <a:alphaModFix/>
            </a:blip>
            <a:srcRect b="48274"/>
            <a:stretch/>
          </p:blipFill>
          <p:spPr>
            <a:xfrm>
              <a:off x="170250" y="245375"/>
              <a:ext cx="5267325" cy="30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9"/>
            <p:cNvPicPr preferRelativeResize="0"/>
            <p:nvPr/>
          </p:nvPicPr>
          <p:blipFill rotWithShape="1">
            <a:blip r:embed="rId7">
              <a:alphaModFix/>
            </a:blip>
            <a:srcRect t="64198"/>
            <a:stretch/>
          </p:blipFill>
          <p:spPr>
            <a:xfrm>
              <a:off x="170250" y="4685675"/>
              <a:ext cx="5267325" cy="2107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19"/>
          <p:cNvSpPr/>
          <p:nvPr/>
        </p:nvSpPr>
        <p:spPr>
          <a:xfrm>
            <a:off x="10137400" y="5769900"/>
            <a:ext cx="1889700" cy="949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BEBEBE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https://github.com/patrick005/ProjectSecond/blob/observer/reference/database.md</a:t>
            </a:r>
            <a:endParaRPr>
              <a:solidFill>
                <a:srgbClr val="BEBEB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4644637" y="0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" y="1"/>
            <a:ext cx="4990911" cy="6858001"/>
          </a:xfrm>
          <a:custGeom>
            <a:avLst/>
            <a:gdLst/>
            <a:ahLst/>
            <a:cxnLst/>
            <a:rect l="l" t="t" r="r" b="b"/>
            <a:pathLst>
              <a:path w="4990911" h="6858001" extrusionOk="0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204109" y="1645920"/>
            <a:ext cx="5919503" cy="447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1828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ko-KR" dirty="0"/>
              <a:t> 프로젝트 개요 및 목표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dirty="0"/>
              <a:t> 시스템 아키텍처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/>
              <a:t> </a:t>
            </a:r>
            <a:r>
              <a:rPr lang="ko-KR" dirty="0"/>
              <a:t>주요 컴포넌트 소개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dirty="0"/>
              <a:t> 핵심 기능 시연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/>
              <a:t> </a:t>
            </a:r>
            <a:r>
              <a:rPr lang="ko-KR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개발 과정 및 기술 스택</a:t>
            </a:r>
            <a:endParaRPr dirty="0"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 </a:t>
            </a:r>
            <a:r>
              <a:rPr lang="ko-KR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결론 및 향후 과제</a:t>
            </a:r>
            <a:endParaRPr dirty="0"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 </a:t>
            </a:r>
            <a:r>
              <a:rPr lang="ko-KR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Q&amp;A</a:t>
            </a:r>
            <a:endParaRPr dirty="0"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</p:txBody>
      </p:sp>
      <p:sp>
        <p:nvSpPr>
          <p:cNvPr id="49" name="Google Shape;49;p5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 및 목표</a:t>
            </a: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1151909" y="2442780"/>
            <a:ext cx="8946541" cy="34848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100"/>
              <a:t>프로젝트 개요:</a:t>
            </a:r>
            <a:endParaRPr lang="ko-KR"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ko-KR" sz="2100"/>
              <a:t>* </a:t>
            </a:r>
            <a:r>
              <a:rPr lang="en-US" altLang="ko-KR" sz="2100"/>
              <a:t>ESP32-CAM</a:t>
            </a:r>
            <a:r>
              <a:rPr lang="ko-KR" altLang="en-US" sz="2100"/>
              <a:t>을 이용한 </a:t>
            </a:r>
            <a:endParaRPr lang="en-US" altLang="ko-KR" sz="2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* </a:t>
            </a:r>
            <a:r>
              <a:rPr lang="en-US" altLang="ko-KR" sz="2100"/>
              <a:t>Yolo</a:t>
            </a:r>
            <a:r>
              <a:rPr lang="ko-KR" sz="2100"/>
              <a:t> 기반의 </a:t>
            </a:r>
            <a:r>
              <a:rPr lang="ko-KR" altLang="en-US" sz="2100"/>
              <a:t>정확한</a:t>
            </a:r>
            <a:r>
              <a:rPr lang="en-US" altLang="ko-KR" sz="2100"/>
              <a:t> </a:t>
            </a:r>
            <a:r>
              <a:rPr lang="ko-KR" altLang="en-US" sz="2100"/>
              <a:t>객체 탐지 및 식물 생육과정 구별</a:t>
            </a:r>
            <a:r>
              <a:rPr lang="ko-KR" sz="2100"/>
              <a:t> 처리 </a:t>
            </a:r>
            <a:endParaRPr lang="ko-KR" sz="2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시스템 구현</a:t>
            </a:r>
            <a:endParaRPr lang="ko-KR" sz="2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* </a:t>
            </a:r>
            <a:r>
              <a:rPr lang="en-US" altLang="ko-KR" sz="2100"/>
              <a:t>Backend</a:t>
            </a:r>
            <a:r>
              <a:rPr lang="ko-KR" sz="2100"/>
              <a:t>, </a:t>
            </a:r>
            <a:r>
              <a:rPr lang="en-US" altLang="ko-KR" sz="2100"/>
              <a:t>Arduino</a:t>
            </a:r>
            <a:r>
              <a:rPr lang="ko-KR" sz="2100"/>
              <a:t>, DB간의 효율적인 통신 구축</a:t>
            </a:r>
            <a:endParaRPr lang="ko-KR"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주요 목표:</a:t>
            </a:r>
            <a:endParaRPr lang="ko-KR"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    * </a:t>
            </a:r>
            <a:r>
              <a:rPr lang="en-US" altLang="ko-KR" sz="2100"/>
              <a:t>ESP32-CAM</a:t>
            </a:r>
            <a:r>
              <a:rPr lang="ko-KR" altLang="en-US" sz="2100"/>
              <a:t> 으로 찍은 사진을 </a:t>
            </a:r>
            <a:r>
              <a:rPr lang="en-US" altLang="ko-KR" sz="2100"/>
              <a:t>Spring Boot</a:t>
            </a:r>
            <a:r>
              <a:rPr lang="ko-KR" altLang="en-US" sz="2100"/>
              <a:t>를 이용해 로컬 </a:t>
            </a:r>
            <a:r>
              <a:rPr lang="en-US" altLang="ko-KR" sz="2100"/>
              <a:t>DB</a:t>
            </a:r>
            <a:r>
              <a:rPr lang="ko-KR" altLang="en-US" sz="2100"/>
              <a:t>에 저장</a:t>
            </a:r>
            <a:endParaRPr lang="ko-KR" altLang="en-US"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    * </a:t>
            </a:r>
            <a:r>
              <a:rPr lang="en-US" altLang="ko-KR" sz="2100"/>
              <a:t>Flask</a:t>
            </a:r>
            <a:r>
              <a:rPr lang="ko-KR" altLang="en-US" sz="2100"/>
              <a:t>를 이용한 </a:t>
            </a:r>
            <a:r>
              <a:rPr lang="en-US" altLang="ko-KR" sz="2100"/>
              <a:t>Spring Boot</a:t>
            </a:r>
            <a:r>
              <a:rPr lang="ko-KR" altLang="en-US" sz="2100"/>
              <a:t>와 욜로간의 통신</a:t>
            </a:r>
            <a:r>
              <a:rPr lang="en-US" altLang="ko-KR" sz="2100"/>
              <a:t>(</a:t>
            </a:r>
            <a:r>
              <a:rPr lang="ko-KR" altLang="en-US" sz="2100"/>
              <a:t>사진 파일 전송 및 결과 수신</a:t>
            </a:r>
            <a:r>
              <a:rPr lang="en-US" altLang="ko-KR" sz="2100"/>
              <a:t>) </a:t>
            </a:r>
            <a:endParaRPr lang="en-US" altLang="ko-KR"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    * </a:t>
            </a:r>
            <a:r>
              <a:rPr lang="ko-KR" altLang="en-US" sz="2100"/>
              <a:t>욜로가 해당 이미지를 통해 토마토의 레벨측정 및 정확도 판별</a:t>
            </a:r>
            <a:endParaRPr lang="ko-KR" altLang="en-US"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100"/>
              <a:t>   </a:t>
            </a:r>
            <a:endParaRPr sz="2100"/>
          </a:p>
        </p:txBody>
      </p:sp>
      <p:sp>
        <p:nvSpPr>
          <p:cNvPr id="60" name="Google Shape;60;p6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CameraWebServer.ino</a:t>
            </a:r>
            <a:endParaRPr lang="en-US" altLang="ko-KR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5565" y="1070199"/>
            <a:ext cx="2349926" cy="2828615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6320" y="4011958"/>
            <a:ext cx="2320649" cy="273912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49459" y="1576073"/>
            <a:ext cx="2892166" cy="408408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34114" y="1164382"/>
            <a:ext cx="2825151" cy="2910503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34114" y="4130741"/>
            <a:ext cx="2391836" cy="2659223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03233" y="1810367"/>
            <a:ext cx="2561564" cy="11249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PhotoController.java</a:t>
            </a:r>
            <a:endParaRPr lang="en-US" altLang="ko-KR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8246" y="1472934"/>
            <a:ext cx="4115900" cy="4832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Photo.java</a:t>
            </a:r>
            <a:endParaRPr lang="en-US" altLang="ko-KR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1166" y="927989"/>
            <a:ext cx="5115639" cy="5696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PhotoRequestDto.java</a:t>
            </a:r>
            <a:endParaRPr lang="ko-KR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8508" y="2428027"/>
            <a:ext cx="5194983" cy="27211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PhotoResponseDto.java</a:t>
            </a:r>
            <a:endParaRPr lang="ko-KR"/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2818" y="1425508"/>
            <a:ext cx="5446363" cy="50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1132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PhotoRepository.java</a:t>
            </a:r>
            <a:endParaRPr lang="ko-KR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1627" y="2357998"/>
            <a:ext cx="6388745" cy="25113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122</ep:Words>
  <ep:PresentationFormat>와이드스크린</ep:PresentationFormat>
  <ep:Paragraphs>77</ep:Paragraphs>
  <ep:Slides>16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Ion</vt:lpstr>
      <vt:lpstr>식물 생육 변화 사진 분석</vt:lpstr>
      <vt:lpstr>목차</vt:lpstr>
      <vt:lpstr>프로젝트 개요 및 목표</vt:lpstr>
      <vt:lpstr>CameraWebServer.ino</vt:lpstr>
      <vt:lpstr>PhotoController.java</vt:lpstr>
      <vt:lpstr>Photo.java</vt:lpstr>
      <vt:lpstr>PhotoRequestDto.java</vt:lpstr>
      <vt:lpstr>PhotoResponseDto.java</vt:lpstr>
      <vt:lpstr>PhotoRepository.java</vt:lpstr>
      <vt:lpstr>PhotoService.java</vt:lpstr>
      <vt:lpstr>app.py</vt:lpstr>
      <vt:lpstr>Yolo 코드 testing.py과 yaml_1.py과 data.yaml</vt:lpstr>
      <vt:lpstr>스마트팜 + Yolo11</vt:lpstr>
      <vt:lpstr>ERD</vt:lpstr>
      <vt:lpstr>시스템 아키텍처</vt:lpstr>
      <vt:lpstr>Q &amp; A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MakerSpace</cp:lastModifiedBy>
  <dcterms:modified xsi:type="dcterms:W3CDTF">2025-09-23T08:18:51.914</dcterms:modified>
  <cp:revision>41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